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 Thin"/>
      <p:regular r:id="rId28"/>
      <p:bold r:id="rId29"/>
      <p:italic r:id="rId30"/>
      <p:boldItalic r:id="rId31"/>
    </p:embeddedFont>
    <p:embeddedFont>
      <p:font typeface="Roboto Medium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Amatic SC"/>
      <p:regular r:id="rId40"/>
      <p:bold r:id="rId41"/>
    </p:embeddedFont>
    <p:embeddedFont>
      <p:font typeface="Inconsolata"/>
      <p:regular r:id="rId42"/>
      <p:bold r:id="rId43"/>
    </p:embeddedFont>
    <p:embeddedFont>
      <p:font typeface="Roboto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850">
          <p15:clr>
            <a:srgbClr val="9AA0A6"/>
          </p15:clr>
        </p15:guide>
        <p15:guide id="2" orient="horz" pos="136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50"/>
        <p:guide pos="136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aticSC-regular.fntdata"/><Relationship Id="rId42" Type="http://schemas.openxmlformats.org/officeDocument/2006/relationships/font" Target="fonts/Inconsolata-regular.fntdata"/><Relationship Id="rId41" Type="http://schemas.openxmlformats.org/officeDocument/2006/relationships/font" Target="fonts/AmaticSC-bold.fntdata"/><Relationship Id="rId44" Type="http://schemas.openxmlformats.org/officeDocument/2006/relationships/font" Target="fonts/RobotoLight-regular.fntdata"/><Relationship Id="rId43" Type="http://schemas.openxmlformats.org/officeDocument/2006/relationships/font" Target="fonts/Inconsolata-bold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7" Type="http://schemas.openxmlformats.org/officeDocument/2006/relationships/font" Target="fonts/Roboto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Thin-boldItalic.fntdata"/><Relationship Id="rId30" Type="http://schemas.openxmlformats.org/officeDocument/2006/relationships/font" Target="fonts/RobotoThin-italic.fntdata"/><Relationship Id="rId33" Type="http://schemas.openxmlformats.org/officeDocument/2006/relationships/font" Target="fonts/RobotoMedium-bold.fntdata"/><Relationship Id="rId32" Type="http://schemas.openxmlformats.org/officeDocument/2006/relationships/font" Target="fonts/RobotoMedium-regular.fntdata"/><Relationship Id="rId35" Type="http://schemas.openxmlformats.org/officeDocument/2006/relationships/font" Target="fonts/RobotoMedium-boldItalic.fntdata"/><Relationship Id="rId34" Type="http://schemas.openxmlformats.org/officeDocument/2006/relationships/font" Target="fonts/RobotoMedium-italic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Thin-regular.fntdata"/><Relationship Id="rId27" Type="http://schemas.openxmlformats.org/officeDocument/2006/relationships/slide" Target="slides/slide22.xml"/><Relationship Id="rId29" Type="http://schemas.openxmlformats.org/officeDocument/2006/relationships/font" Target="fonts/RobotoThin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a5ae2145a_1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a5ae2145a_1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shutterstock_1170546082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5a5ae2145a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5a5ae2145a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5a5ae2145a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9" name="Google Shape;1159;g5a5ae2145a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5a5ae2145a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5a5ae2145a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5a5ae2145a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5a5ae2145a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5a5ae2145a_1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5a5ae2145a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5a5ae2145a_1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5a5ae2145a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5a5ae2145a_1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5a5ae2145a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5a5ae2145a_1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5a5ae2145a_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5a5ae2145a_1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5a5ae2145a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5a5ae2145a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5a5ae2145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5a5ae2145a_1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5a5ae2145a_1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a5ae2145a_1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5a5ae2145a_1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5a5ae2145a_1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5a5ae2145a_1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5a5ae2145a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5a5ae2145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5a5ae2145a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5a5ae2145a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5a5ae2145a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5a5ae2145a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a5ae2145a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a5ae2145a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5a5ae2145a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5a5ae2145a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5a5ae2145a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5a5ae2145a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5a5ae2145a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5a5ae2145a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Relationship Id="rId3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5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11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3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5.png"/><Relationship Id="rId4" Type="http://schemas.openxmlformats.org/officeDocument/2006/relationships/image" Target="../media/image23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36.png"/><Relationship Id="rId4" Type="http://schemas.openxmlformats.org/officeDocument/2006/relationships/image" Target="../media/image47.png"/><Relationship Id="rId5" Type="http://schemas.openxmlformats.org/officeDocument/2006/relationships/image" Target="../media/image4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56.png"/><Relationship Id="rId4" Type="http://schemas.openxmlformats.org/officeDocument/2006/relationships/image" Target="../media/image46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8.png"/><Relationship Id="rId4" Type="http://schemas.openxmlformats.org/officeDocument/2006/relationships/image" Target="../media/image44.png"/><Relationship Id="rId5" Type="http://schemas.openxmlformats.org/officeDocument/2006/relationships/image" Target="../media/image6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Relationship Id="rId3" Type="http://schemas.openxmlformats.org/officeDocument/2006/relationships/image" Target="../media/image53.png"/><Relationship Id="rId4" Type="http://schemas.openxmlformats.org/officeDocument/2006/relationships/image" Target="../media/image45.png"/><Relationship Id="rId5" Type="http://schemas.openxmlformats.org/officeDocument/2006/relationships/image" Target="../media/image34.png"/><Relationship Id="rId6" Type="http://schemas.openxmlformats.org/officeDocument/2006/relationships/image" Target="../media/image42.png"/><Relationship Id="rId7" Type="http://schemas.openxmlformats.org/officeDocument/2006/relationships/image" Target="../media/image5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51.png"/><Relationship Id="rId4" Type="http://schemas.openxmlformats.org/officeDocument/2006/relationships/image" Target="../media/image60.png"/><Relationship Id="rId5" Type="http://schemas.openxmlformats.org/officeDocument/2006/relationships/image" Target="../media/image80.png"/><Relationship Id="rId6" Type="http://schemas.openxmlformats.org/officeDocument/2006/relationships/image" Target="../media/image71.png"/><Relationship Id="rId7" Type="http://schemas.openxmlformats.org/officeDocument/2006/relationships/image" Target="../media/image7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5" Type="http://schemas.openxmlformats.org/officeDocument/2006/relationships/image" Target="../media/image5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61.png"/><Relationship Id="rId4" Type="http://schemas.openxmlformats.org/officeDocument/2006/relationships/image" Target="../media/image67.png"/><Relationship Id="rId5" Type="http://schemas.openxmlformats.org/officeDocument/2006/relationships/image" Target="../media/image90.png"/><Relationship Id="rId6" Type="http://schemas.openxmlformats.org/officeDocument/2006/relationships/image" Target="../media/image58.png"/><Relationship Id="rId7" Type="http://schemas.openxmlformats.org/officeDocument/2006/relationships/image" Target="../media/image70.png"/><Relationship Id="rId8" Type="http://schemas.openxmlformats.org/officeDocument/2006/relationships/image" Target="../media/image6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Relationship Id="rId3" Type="http://schemas.openxmlformats.org/officeDocument/2006/relationships/image" Target="../media/image77.png"/><Relationship Id="rId4" Type="http://schemas.openxmlformats.org/officeDocument/2006/relationships/image" Target="../media/image87.png"/><Relationship Id="rId5" Type="http://schemas.openxmlformats.org/officeDocument/2006/relationships/image" Target="../media/image69.png"/><Relationship Id="rId6" Type="http://schemas.openxmlformats.org/officeDocument/2006/relationships/image" Target="../media/image89.png"/><Relationship Id="rId7" Type="http://schemas.openxmlformats.org/officeDocument/2006/relationships/image" Target="../media/image73.png"/><Relationship Id="rId8" Type="http://schemas.openxmlformats.org/officeDocument/2006/relationships/image" Target="../media/image7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68.png"/><Relationship Id="rId4" Type="http://schemas.openxmlformats.org/officeDocument/2006/relationships/image" Target="../media/image97.png"/><Relationship Id="rId5" Type="http://schemas.openxmlformats.org/officeDocument/2006/relationships/image" Target="../media/image85.png"/><Relationship Id="rId6" Type="http://schemas.openxmlformats.org/officeDocument/2006/relationships/image" Target="../media/image7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6.png"/><Relationship Id="rId3" Type="http://schemas.openxmlformats.org/officeDocument/2006/relationships/image" Target="../media/image74.png"/><Relationship Id="rId4" Type="http://schemas.openxmlformats.org/officeDocument/2006/relationships/image" Target="../media/image78.png"/><Relationship Id="rId9" Type="http://schemas.openxmlformats.org/officeDocument/2006/relationships/image" Target="../media/image79.png"/><Relationship Id="rId5" Type="http://schemas.openxmlformats.org/officeDocument/2006/relationships/image" Target="../media/image92.png"/><Relationship Id="rId6" Type="http://schemas.openxmlformats.org/officeDocument/2006/relationships/image" Target="../media/image84.png"/><Relationship Id="rId7" Type="http://schemas.openxmlformats.org/officeDocument/2006/relationships/image" Target="../media/image91.png"/><Relationship Id="rId8" Type="http://schemas.openxmlformats.org/officeDocument/2006/relationships/image" Target="../media/image9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95.png"/><Relationship Id="rId4" Type="http://schemas.openxmlformats.org/officeDocument/2006/relationships/image" Target="../media/image99.png"/><Relationship Id="rId9" Type="http://schemas.openxmlformats.org/officeDocument/2006/relationships/image" Target="../media/image101.png"/><Relationship Id="rId5" Type="http://schemas.openxmlformats.org/officeDocument/2006/relationships/image" Target="../media/image83.png"/><Relationship Id="rId6" Type="http://schemas.openxmlformats.org/officeDocument/2006/relationships/image" Target="../media/image88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Relationship Id="rId3" Type="http://schemas.openxmlformats.org/officeDocument/2006/relationships/image" Target="../media/image1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11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7"/>
          <p:cNvSpPr/>
          <p:nvPr/>
        </p:nvSpPr>
        <p:spPr>
          <a:xfrm flipH="1">
            <a:off x="724275" y="1459433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27"/>
          <p:cNvSpPr txBox="1"/>
          <p:nvPr>
            <p:ph idx="3" type="subTitle"/>
          </p:nvPr>
        </p:nvSpPr>
        <p:spPr>
          <a:xfrm>
            <a:off x="724275" y="1459495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0" name="Google Shape;450;p27"/>
          <p:cNvSpPr/>
          <p:nvPr/>
        </p:nvSpPr>
        <p:spPr>
          <a:xfrm flipH="1">
            <a:off x="3572250" y="1459433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7"/>
          <p:cNvSpPr txBox="1"/>
          <p:nvPr>
            <p:ph idx="4" type="subTitle"/>
          </p:nvPr>
        </p:nvSpPr>
        <p:spPr>
          <a:xfrm>
            <a:off x="3572250" y="1459495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7"/>
          <p:cNvSpPr/>
          <p:nvPr/>
        </p:nvSpPr>
        <p:spPr>
          <a:xfrm flipH="1">
            <a:off x="6401175" y="1460183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7"/>
          <p:cNvSpPr txBox="1"/>
          <p:nvPr>
            <p:ph idx="5" type="subTitle"/>
          </p:nvPr>
        </p:nvSpPr>
        <p:spPr>
          <a:xfrm>
            <a:off x="6401175" y="1460245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9" name="Google Shape;459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1" name="Google Shape;461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2" name="Google Shape;462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64" name="Google Shape;464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8" name="Google Shape;468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9" name="Google Shape;469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0" name="Google Shape;470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1" name="Google Shape;471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2" name="Google Shape;472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3" name="Google Shape;473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7" name="Google Shape;47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" name="Google Shape;47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9" name="Google Shape;47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7" name="Google Shape;487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8" name="Google Shape;488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3" name="Google Shape;493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5" name="Google Shape;505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" name="Google Shape;506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7" name="Google Shape;507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4" name="Google Shape;514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5" name="Google Shape;515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6" name="Google Shape;516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4" name="Google Shape;524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" name="Google Shape;525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6" name="Google Shape;52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8" name="Google Shape;528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9" name="Google Shape;52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3" name="Google Shape;533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5" name="Google Shape;535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3" name="Google Shape;543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5" name="Google Shape;545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7" name="Google Shape;547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8" name="Google Shape;548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3" name="Google Shape;553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4" name="Google Shape;554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2" name="Google Shape;56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3" name="Google Shape;563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4" name="Google Shape;564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6" name="Google Shape;566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7" name="Google Shape;567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1" name="Google Shape;571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2" name="Google Shape;572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3" name="Google Shape;573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1" name="Google Shape;581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" name="Google Shape;582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3" name="Google Shape;583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6" name="Google Shape;586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4" name="Google Shape;594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3" name="Google Shape;603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5" name="Google Shape;605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6" name="Google Shape;606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8" name="Google Shape;608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16" name="Google Shape;616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25" name="Google Shape;625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6" name="Google Shape;626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7" name="Google Shape;627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8" name="Google Shape;628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0" name="Google Shape;630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38" name="Google Shape;638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47" name="Google Shape;64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8" name="Google Shape;64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9" name="Google Shape;64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0" name="Google Shape;660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8" name="Google Shape;66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69" name="Google Shape;66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0" name="Google Shape;67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1" name="Google Shape;67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2" name="Google Shape;67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4" name="Google Shape;67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0" name="Google Shape;68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4" name="Google Shape;684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3" name="Google Shape;69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4" name="Google Shape;69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6" name="Google Shape;69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7" name="Google Shape;69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9" name="Google Shape;69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5" name="Google Shape;70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09" name="Google Shape;70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8" name="Google Shape;71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9" name="Google Shape;71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0" name="Google Shape;72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1" name="Google Shape;72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2" name="Google Shape;72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4" name="Google Shape;724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0" name="Google Shape;730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4" name="Google Shape;734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3" name="Google Shape;743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4" name="Google Shape;744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5" name="Google Shape;745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6" name="Google Shape;74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7" name="Google Shape;74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5" name="Google Shape;755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59" name="Google Shape;759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69" name="Google Shape;769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0" name="Google Shape;770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1" name="Google Shape;771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9" name="Google Shape;799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0" name="Google Shape;800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4" name="Google Shape;804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6" name="Google Shape;806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8" name="Google Shape;808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4" name="Google Shape;81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5" name="Google Shape;825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7" name="Google Shape;827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8" name="Google Shape;828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9" name="Google Shape;829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2" name="Google Shape;842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3" name="Google Shape;853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4" name="Google Shape;854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5" name="Google Shape;855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6" name="Google Shape;856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0" name="Google Shape;860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4" name="Google Shape;864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8" name="Google Shape;868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0" name="Google Shape;870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0" name="Google Shape;880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1" name="Google Shape;881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82" name="Google Shape;882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3" name="Google Shape;883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6" name="Google Shape;896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0" name="Google Shape;90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11" name="Google Shape;911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2" name="Google Shape;912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13" name="Google Shape;913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4" name="Google Shape;914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1" name="Google Shape;921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3" name="Google Shape;923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5" name="Google Shape;925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7" name="Google Shape;927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31" name="Google Shape;93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42" name="Google Shape;942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3" name="Google Shape;943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44" name="Google Shape;944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5" name="Google Shape;945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6" name="Google Shape;956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8" name="Google Shape;958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62" name="Google Shape;962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73" name="Google Shape;973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4" name="Google Shape;97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75" name="Google Shape;975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6" name="Google Shape;976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3" name="Google Shape;983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5" name="Google Shape;985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9" name="Google Shape;989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1" name="Google Shape;991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5" name="Google Shape;1005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6" name="Google Shape;10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8" name="Google Shape;1008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2" name="Google Shape;1012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14" name="Google Shape;10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8" name="Google Shape;1018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3" name="Google Shape;1023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8" name="Google Shape;1028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9" name="Google Shape;1029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0" name="Google Shape;1030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1" name="Google Shape;1031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6" name="Google Shape;1036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7" name="Google Shape;1037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8" name="Google Shape;1038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Google Shape;104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44" name="Google Shape;1044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48" name="Google Shape;1048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8.png"/><Relationship Id="rId4" Type="http://schemas.openxmlformats.org/officeDocument/2006/relationships/image" Target="../media/image114.png"/><Relationship Id="rId5" Type="http://schemas.openxmlformats.org/officeDocument/2006/relationships/image" Target="../media/image104.png"/><Relationship Id="rId6" Type="http://schemas.openxmlformats.org/officeDocument/2006/relationships/image" Target="../media/image10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-scm.com/book/en/v2/Git-Branching-Basic-Branching-and-Merging" TargetMode="External"/><Relationship Id="rId4" Type="http://schemas.openxmlformats.org/officeDocument/2006/relationships/hyperlink" Target="https://recompilermag.com/issues/issue-1/how-to-teach-git/" TargetMode="External"/><Relationship Id="rId5" Type="http://schemas.openxmlformats.org/officeDocument/2006/relationships/hyperlink" Target="https://www.slideshare.net/HubSpot/git-101-git-and-github-for-beginners" TargetMode="External"/><Relationship Id="rId6" Type="http://schemas.openxmlformats.org/officeDocument/2006/relationships/image" Target="../media/image1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45.png"/><Relationship Id="rId6" Type="http://schemas.openxmlformats.org/officeDocument/2006/relationships/image" Target="../media/image9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ython Deeper Dive Intro to Git</a:t>
            </a:r>
            <a:endParaRPr b="0"/>
          </a:p>
        </p:txBody>
      </p:sp>
      <p:sp>
        <p:nvSpPr>
          <p:cNvPr id="1054" name="Google Shape;1054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3.3</a:t>
            </a:r>
            <a:endParaRPr/>
          </a:p>
        </p:txBody>
      </p:sp>
      <p:sp>
        <p:nvSpPr>
          <p:cNvPr id="1055" name="Google Shape;1055;p5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r>
              <a:rPr lang="en"/>
              <a:t> Commits</a:t>
            </a:r>
            <a:endParaRPr/>
          </a:p>
        </p:txBody>
      </p:sp>
      <p:sp>
        <p:nvSpPr>
          <p:cNvPr id="1141" name="Google Shape;1141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2" name="Google Shape;1142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</a:t>
            </a:r>
            <a:r>
              <a:rPr lang="en"/>
              <a:t>metaphors</a:t>
            </a:r>
            <a:endParaRPr/>
          </a:p>
        </p:txBody>
      </p:sp>
      <p:sp>
        <p:nvSpPr>
          <p:cNvPr id="1144" name="Google Shape;1144;p67"/>
          <p:cNvSpPr txBox="1"/>
          <p:nvPr>
            <p:ph idx="3" type="subTitle"/>
          </p:nvPr>
        </p:nvSpPr>
        <p:spPr>
          <a:xfrm>
            <a:off x="724275" y="1459495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Reaching a checkpoint in a video game</a:t>
            </a:r>
            <a:endParaRPr/>
          </a:p>
        </p:txBody>
      </p:sp>
      <p:sp>
        <p:nvSpPr>
          <p:cNvPr id="1145" name="Google Shape;1145;p67"/>
          <p:cNvSpPr txBox="1"/>
          <p:nvPr>
            <p:ph idx="4" type="subTitle"/>
          </p:nvPr>
        </p:nvSpPr>
        <p:spPr>
          <a:xfrm>
            <a:off x="3572250" y="1459495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Machine on Mac (or other backups)</a:t>
            </a:r>
            <a:endParaRPr/>
          </a:p>
        </p:txBody>
      </p:sp>
      <p:sp>
        <p:nvSpPr>
          <p:cNvPr id="1146" name="Google Shape;1146;p67"/>
          <p:cNvSpPr txBox="1"/>
          <p:nvPr>
            <p:ph idx="5" type="subTitle"/>
          </p:nvPr>
        </p:nvSpPr>
        <p:spPr>
          <a:xfrm>
            <a:off x="6401175" y="1460245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 a v37 (except more sophisticated)</a:t>
            </a:r>
            <a:endParaRPr/>
          </a:p>
        </p:txBody>
      </p:sp>
      <p:pic>
        <p:nvPicPr>
          <p:cNvPr id="1147" name="Google Shape;114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599" y="2629111"/>
            <a:ext cx="2088074" cy="1670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GitHub</a:t>
            </a:r>
            <a:r>
              <a:rPr lang="en">
                <a:solidFill>
                  <a:schemeClr val="dk1"/>
                </a:solidFill>
              </a:rPr>
              <a:t> Commits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4" name="Google Shape;1154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5" name="Google Shape;115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450" y="829175"/>
            <a:ext cx="4229100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Another way to think about a commit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GitHub</a:t>
            </a:r>
            <a:r>
              <a:rPr lang="en">
                <a:solidFill>
                  <a:schemeClr val="dk1"/>
                </a:solidFill>
              </a:rPr>
              <a:t> Commits</a:t>
            </a:r>
            <a:endParaRPr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project is just a series of commits</a:t>
            </a:r>
            <a:endParaRPr/>
          </a:p>
        </p:txBody>
      </p:sp>
      <p:sp>
        <p:nvSpPr>
          <p:cNvPr id="1163" name="Google Shape;1163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4" name="Google Shape;1164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69"/>
          <p:cNvSpPr/>
          <p:nvPr/>
        </p:nvSpPr>
        <p:spPr>
          <a:xfrm>
            <a:off x="463475" y="1632850"/>
            <a:ext cx="1962000" cy="9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ommit 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6" name="Google Shape;1166;p69"/>
          <p:cNvSpPr/>
          <p:nvPr/>
        </p:nvSpPr>
        <p:spPr>
          <a:xfrm>
            <a:off x="3102475" y="1632850"/>
            <a:ext cx="1962000" cy="9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Commit 1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7" name="Google Shape;1167;p69"/>
          <p:cNvSpPr/>
          <p:nvPr/>
        </p:nvSpPr>
        <p:spPr>
          <a:xfrm>
            <a:off x="5673325" y="1666925"/>
            <a:ext cx="1962000" cy="98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Commit 2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8" name="Google Shape;1168;p69"/>
          <p:cNvSpPr/>
          <p:nvPr/>
        </p:nvSpPr>
        <p:spPr>
          <a:xfrm rot="10800000">
            <a:off x="2552775" y="1940950"/>
            <a:ext cx="422400" cy="364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69"/>
          <p:cNvSpPr/>
          <p:nvPr/>
        </p:nvSpPr>
        <p:spPr>
          <a:xfrm rot="10800000">
            <a:off x="5157700" y="1902625"/>
            <a:ext cx="422400" cy="3648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0" name="Google Shape;1170;p69"/>
          <p:cNvSpPr txBox="1"/>
          <p:nvPr/>
        </p:nvSpPr>
        <p:spPr>
          <a:xfrm>
            <a:off x="453275" y="2702450"/>
            <a:ext cx="19620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Wrote a readme!</a:t>
            </a:r>
            <a:endParaRPr/>
          </a:p>
        </p:txBody>
      </p:sp>
      <p:sp>
        <p:nvSpPr>
          <p:cNvPr id="1171" name="Google Shape;1171;p69"/>
          <p:cNvSpPr txBox="1"/>
          <p:nvPr/>
        </p:nvSpPr>
        <p:spPr>
          <a:xfrm>
            <a:off x="2953512" y="2706624"/>
            <a:ext cx="21774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Wrote most of the code</a:t>
            </a:r>
            <a:endParaRPr/>
          </a:p>
        </p:txBody>
      </p:sp>
      <p:sp>
        <p:nvSpPr>
          <p:cNvPr id="1172" name="Google Shape;1172;p69"/>
          <p:cNvSpPr txBox="1"/>
          <p:nvPr/>
        </p:nvSpPr>
        <p:spPr>
          <a:xfrm>
            <a:off x="5673325" y="2706624"/>
            <a:ext cx="19620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 tests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7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r>
              <a:rPr lang="en"/>
              <a:t> </a:t>
            </a:r>
            <a:r>
              <a:rPr lang="en"/>
              <a:t>Branching</a:t>
            </a:r>
            <a:endParaRPr/>
          </a:p>
        </p:txBody>
      </p:sp>
      <p:sp>
        <p:nvSpPr>
          <p:cNvPr id="1178" name="Google Shape;1178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9" name="Google Shape;1179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GitHub</a:t>
            </a:r>
            <a:r>
              <a:rPr lang="en">
                <a:solidFill>
                  <a:schemeClr val="dk1"/>
                </a:solidFill>
              </a:rPr>
              <a:t> Branches</a:t>
            </a:r>
            <a:endParaRPr/>
          </a:p>
        </p:txBody>
      </p:sp>
      <p:sp>
        <p:nvSpPr>
          <p:cNvPr id="1185" name="Google Shape;1185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6" name="Google Shape;1186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commits live on branches</a:t>
            </a:r>
            <a:endParaRPr/>
          </a:p>
        </p:txBody>
      </p:sp>
      <p:sp>
        <p:nvSpPr>
          <p:cNvPr id="1188" name="Google Shape;1188;p71"/>
          <p:cNvSpPr/>
          <p:nvPr/>
        </p:nvSpPr>
        <p:spPr>
          <a:xfrm>
            <a:off x="1352550" y="1150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71"/>
          <p:cNvSpPr txBox="1"/>
          <p:nvPr>
            <p:ph idx="1" type="subTitle"/>
          </p:nvPr>
        </p:nvSpPr>
        <p:spPr>
          <a:xfrm>
            <a:off x="12225" y="1169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default, or main, branch is typically called the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master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branch.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0" name="Google Shape;1190;p71"/>
          <p:cNvSpPr/>
          <p:nvPr/>
        </p:nvSpPr>
        <p:spPr>
          <a:xfrm>
            <a:off x="1352550" y="1926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71"/>
          <p:cNvSpPr txBox="1"/>
          <p:nvPr>
            <p:ph idx="2" type="subTitle"/>
          </p:nvPr>
        </p:nvSpPr>
        <p:spPr>
          <a:xfrm>
            <a:off x="-12225" y="1928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However, you can have many branches.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71"/>
          <p:cNvSpPr txBox="1"/>
          <p:nvPr>
            <p:ph idx="3" type="subTitle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example, you might start 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branch in order to work on a new experimental feature. If we’re working on issue #53 in our backlog, let’s call the branch “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iss53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”.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4" name="Google Shape;1194;p7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174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7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922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7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6751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71"/>
          <p:cNvSpPr/>
          <p:nvPr/>
        </p:nvSpPr>
        <p:spPr>
          <a:xfrm>
            <a:off x="5134175" y="4222300"/>
            <a:ext cx="1018200" cy="3648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C2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198" name="Google Shape;1198;p71"/>
          <p:cNvCxnSpPr/>
          <p:nvPr/>
        </p:nvCxnSpPr>
        <p:spPr>
          <a:xfrm rot="10800000">
            <a:off x="3315575" y="4404700"/>
            <a:ext cx="447000" cy="0"/>
          </a:xfrm>
          <a:prstGeom prst="straightConnector1">
            <a:avLst/>
          </a:prstGeom>
          <a:noFill/>
          <a:ln cap="flat" cmpd="sng" w="19050">
            <a:solidFill>
              <a:srgbClr val="78909C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199" name="Google Shape;1199;p71"/>
          <p:cNvCxnSpPr/>
          <p:nvPr/>
        </p:nvCxnSpPr>
        <p:spPr>
          <a:xfrm rot="10800000">
            <a:off x="4687175" y="4404700"/>
            <a:ext cx="447000" cy="0"/>
          </a:xfrm>
          <a:prstGeom prst="straightConnector1">
            <a:avLst/>
          </a:prstGeom>
          <a:noFill/>
          <a:ln cap="flat" cmpd="sng" w="19050">
            <a:solidFill>
              <a:srgbClr val="78909C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00" name="Google Shape;1200;p71"/>
          <p:cNvCxnSpPr/>
          <p:nvPr/>
        </p:nvCxnSpPr>
        <p:spPr>
          <a:xfrm rot="10800000">
            <a:off x="5649925" y="3883000"/>
            <a:ext cx="0" cy="339300"/>
          </a:xfrm>
          <a:prstGeom prst="straightConnector1">
            <a:avLst/>
          </a:prstGeom>
          <a:noFill/>
          <a:ln cap="flat" cmpd="sng" w="19050">
            <a:solidFill>
              <a:srgbClr val="78909C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01" name="Google Shape;1201;p71"/>
          <p:cNvSpPr/>
          <p:nvPr/>
        </p:nvSpPr>
        <p:spPr>
          <a:xfrm>
            <a:off x="3762575" y="4222300"/>
            <a:ext cx="1018200" cy="3648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C1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02" name="Google Shape;1202;p71"/>
          <p:cNvSpPr/>
          <p:nvPr/>
        </p:nvSpPr>
        <p:spPr>
          <a:xfrm>
            <a:off x="2390975" y="4222300"/>
            <a:ext cx="1018200" cy="3648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C0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03" name="Google Shape;1203;p71"/>
          <p:cNvSpPr txBox="1"/>
          <p:nvPr>
            <p:ph idx="4" type="subTitle"/>
          </p:nvPr>
        </p:nvSpPr>
        <p:spPr>
          <a:xfrm>
            <a:off x="5182225" y="3518200"/>
            <a:ext cx="935400" cy="36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consolata"/>
                <a:ea typeface="Inconsolata"/>
                <a:cs typeface="Inconsolata"/>
                <a:sym typeface="Inconsolata"/>
              </a:rPr>
              <a:t>master</a:t>
            </a:r>
            <a:endParaRPr>
              <a:solidFill>
                <a:schemeClr val="lt2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72"/>
          <p:cNvSpPr txBox="1"/>
          <p:nvPr>
            <p:ph idx="1" type="subTitle"/>
          </p:nvPr>
        </p:nvSpPr>
        <p:spPr>
          <a:xfrm>
            <a:off x="0" y="675975"/>
            <a:ext cx="9004800" cy="3371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 first, our branch and the </a:t>
            </a:r>
            <a:r>
              <a:rPr b="1" lang="en"/>
              <a:t>master</a:t>
            </a:r>
            <a:r>
              <a:rPr lang="en"/>
              <a:t> branch look exactly the same: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Then, maybe we’ll do some work and make a commit on the “</a:t>
            </a:r>
            <a:r>
              <a:rPr b="1" lang="en"/>
              <a:t>iss53</a:t>
            </a:r>
            <a:r>
              <a:rPr lang="en"/>
              <a:t>” branch. Then it will look like this: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GitHub</a:t>
            </a:r>
            <a:r>
              <a:rPr lang="en">
                <a:solidFill>
                  <a:schemeClr val="dk1"/>
                </a:solidFill>
              </a:rPr>
              <a:t> Branches</a:t>
            </a:r>
            <a:endParaRPr/>
          </a:p>
        </p:txBody>
      </p:sp>
      <p:sp>
        <p:nvSpPr>
          <p:cNvPr id="1210" name="Google Shape;1210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1" name="Google Shape;1211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2" name="Google Shape;1212;p72"/>
          <p:cNvCxnSpPr/>
          <p:nvPr/>
        </p:nvCxnSpPr>
        <p:spPr>
          <a:xfrm rot="10800000">
            <a:off x="3249925" y="1839800"/>
            <a:ext cx="447000" cy="0"/>
          </a:xfrm>
          <a:prstGeom prst="straightConnector1">
            <a:avLst/>
          </a:prstGeom>
          <a:noFill/>
          <a:ln cap="flat" cmpd="sng" w="19050">
            <a:solidFill>
              <a:srgbClr val="78909C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13" name="Google Shape;1213;p72"/>
          <p:cNvCxnSpPr>
            <a:stCxn id="1214" idx="0"/>
          </p:cNvCxnSpPr>
          <p:nvPr/>
        </p:nvCxnSpPr>
        <p:spPr>
          <a:xfrm rot="10800000">
            <a:off x="5152975" y="1337100"/>
            <a:ext cx="0" cy="367200"/>
          </a:xfrm>
          <a:prstGeom prst="straightConnector1">
            <a:avLst/>
          </a:prstGeom>
          <a:noFill/>
          <a:ln cap="flat" cmpd="sng" w="19050">
            <a:solidFill>
              <a:srgbClr val="78909C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15" name="Google Shape;1215;p72"/>
          <p:cNvCxnSpPr/>
          <p:nvPr/>
        </p:nvCxnSpPr>
        <p:spPr>
          <a:xfrm rot="10800000">
            <a:off x="4316725" y="1839800"/>
            <a:ext cx="447000" cy="0"/>
          </a:xfrm>
          <a:prstGeom prst="straightConnector1">
            <a:avLst/>
          </a:prstGeom>
          <a:noFill/>
          <a:ln cap="flat" cmpd="sng" w="19050">
            <a:solidFill>
              <a:srgbClr val="78909C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14" name="Google Shape;1214;p72"/>
          <p:cNvSpPr/>
          <p:nvPr/>
        </p:nvSpPr>
        <p:spPr>
          <a:xfrm>
            <a:off x="4763725" y="1704300"/>
            <a:ext cx="778500" cy="27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C2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16" name="Google Shape;1216;p72"/>
          <p:cNvSpPr txBox="1"/>
          <p:nvPr>
            <p:ph idx="1" type="subTitle"/>
          </p:nvPr>
        </p:nvSpPr>
        <p:spPr>
          <a:xfrm>
            <a:off x="4783825" y="1185075"/>
            <a:ext cx="738300" cy="275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consolata"/>
                <a:ea typeface="Inconsolata"/>
                <a:cs typeface="Inconsolata"/>
                <a:sym typeface="Inconsolata"/>
              </a:rPr>
              <a:t>master</a:t>
            </a:r>
            <a:endParaRPr sz="1200">
              <a:solidFill>
                <a:schemeClr val="lt2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17" name="Google Shape;1217;p72"/>
          <p:cNvSpPr/>
          <p:nvPr/>
        </p:nvSpPr>
        <p:spPr>
          <a:xfrm>
            <a:off x="3696925" y="1704300"/>
            <a:ext cx="778500" cy="27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C1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18" name="Google Shape;1218;p72"/>
          <p:cNvSpPr/>
          <p:nvPr/>
        </p:nvSpPr>
        <p:spPr>
          <a:xfrm>
            <a:off x="2630125" y="1704300"/>
            <a:ext cx="778500" cy="27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C0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219" name="Google Shape;1219;p72"/>
          <p:cNvCxnSpPr>
            <a:stCxn id="1214" idx="2"/>
          </p:cNvCxnSpPr>
          <p:nvPr/>
        </p:nvCxnSpPr>
        <p:spPr>
          <a:xfrm>
            <a:off x="5152975" y="1980000"/>
            <a:ext cx="0" cy="347700"/>
          </a:xfrm>
          <a:prstGeom prst="straightConnector1">
            <a:avLst/>
          </a:prstGeom>
          <a:noFill/>
          <a:ln cap="flat" cmpd="sng" w="19050">
            <a:solidFill>
              <a:srgbClr val="78909C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20" name="Google Shape;1220;p72"/>
          <p:cNvSpPr txBox="1"/>
          <p:nvPr>
            <p:ph idx="2" type="subTitle"/>
          </p:nvPr>
        </p:nvSpPr>
        <p:spPr>
          <a:xfrm>
            <a:off x="4783825" y="2201900"/>
            <a:ext cx="738300" cy="275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consolata"/>
                <a:ea typeface="Inconsolata"/>
                <a:cs typeface="Inconsolata"/>
                <a:sym typeface="Inconsolata"/>
              </a:rPr>
              <a:t>iss53</a:t>
            </a:r>
            <a:endParaRPr sz="1200">
              <a:solidFill>
                <a:schemeClr val="lt2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221" name="Google Shape;1221;p72"/>
          <p:cNvCxnSpPr/>
          <p:nvPr/>
        </p:nvCxnSpPr>
        <p:spPr>
          <a:xfrm rot="10800000">
            <a:off x="3249925" y="3973400"/>
            <a:ext cx="447000" cy="0"/>
          </a:xfrm>
          <a:prstGeom prst="straightConnector1">
            <a:avLst/>
          </a:prstGeom>
          <a:noFill/>
          <a:ln cap="flat" cmpd="sng" w="19050">
            <a:solidFill>
              <a:srgbClr val="78909C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22" name="Google Shape;1222;p72"/>
          <p:cNvCxnSpPr/>
          <p:nvPr/>
        </p:nvCxnSpPr>
        <p:spPr>
          <a:xfrm rot="10800000">
            <a:off x="5152975" y="3498600"/>
            <a:ext cx="0" cy="339300"/>
          </a:xfrm>
          <a:prstGeom prst="straightConnector1">
            <a:avLst/>
          </a:prstGeom>
          <a:noFill/>
          <a:ln cap="flat" cmpd="sng" w="19050">
            <a:solidFill>
              <a:srgbClr val="78909C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23" name="Google Shape;1223;p72"/>
          <p:cNvCxnSpPr/>
          <p:nvPr/>
        </p:nvCxnSpPr>
        <p:spPr>
          <a:xfrm rot="10800000">
            <a:off x="4316725" y="3973400"/>
            <a:ext cx="447000" cy="0"/>
          </a:xfrm>
          <a:prstGeom prst="straightConnector1">
            <a:avLst/>
          </a:prstGeom>
          <a:noFill/>
          <a:ln cap="flat" cmpd="sng" w="19050">
            <a:solidFill>
              <a:srgbClr val="78909C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24" name="Google Shape;1224;p72"/>
          <p:cNvSpPr txBox="1"/>
          <p:nvPr>
            <p:ph idx="3" type="subTitle"/>
          </p:nvPr>
        </p:nvSpPr>
        <p:spPr>
          <a:xfrm>
            <a:off x="4783825" y="3318675"/>
            <a:ext cx="738300" cy="275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consolata"/>
                <a:ea typeface="Inconsolata"/>
                <a:cs typeface="Inconsolata"/>
                <a:sym typeface="Inconsolata"/>
              </a:rPr>
              <a:t>master</a:t>
            </a:r>
            <a:endParaRPr sz="1200">
              <a:solidFill>
                <a:schemeClr val="lt2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25" name="Google Shape;1225;p72"/>
          <p:cNvSpPr/>
          <p:nvPr/>
        </p:nvSpPr>
        <p:spPr>
          <a:xfrm>
            <a:off x="3696925" y="3837900"/>
            <a:ext cx="778500" cy="27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C1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26" name="Google Shape;1226;p72"/>
          <p:cNvSpPr/>
          <p:nvPr/>
        </p:nvSpPr>
        <p:spPr>
          <a:xfrm>
            <a:off x="2630125" y="3837900"/>
            <a:ext cx="778500" cy="27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C0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227" name="Google Shape;1227;p72"/>
          <p:cNvCxnSpPr/>
          <p:nvPr/>
        </p:nvCxnSpPr>
        <p:spPr>
          <a:xfrm>
            <a:off x="6219775" y="4103275"/>
            <a:ext cx="0" cy="304500"/>
          </a:xfrm>
          <a:prstGeom prst="straightConnector1">
            <a:avLst/>
          </a:prstGeom>
          <a:noFill/>
          <a:ln cap="flat" cmpd="sng" w="19050">
            <a:solidFill>
              <a:srgbClr val="78909C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28" name="Google Shape;1228;p72"/>
          <p:cNvSpPr txBox="1"/>
          <p:nvPr>
            <p:ph idx="4" type="subTitle"/>
          </p:nvPr>
        </p:nvSpPr>
        <p:spPr>
          <a:xfrm>
            <a:off x="5850625" y="4335500"/>
            <a:ext cx="738300" cy="275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Inconsolata"/>
                <a:ea typeface="Inconsolata"/>
                <a:cs typeface="Inconsolata"/>
                <a:sym typeface="Inconsolata"/>
              </a:rPr>
              <a:t>iss53</a:t>
            </a:r>
            <a:endParaRPr sz="1200">
              <a:solidFill>
                <a:schemeClr val="lt2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29" name="Google Shape;1229;p72"/>
          <p:cNvSpPr/>
          <p:nvPr/>
        </p:nvSpPr>
        <p:spPr>
          <a:xfrm>
            <a:off x="5830525" y="3837900"/>
            <a:ext cx="778500" cy="27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C3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230" name="Google Shape;1230;p72"/>
          <p:cNvCxnSpPr/>
          <p:nvPr/>
        </p:nvCxnSpPr>
        <p:spPr>
          <a:xfrm rot="10800000">
            <a:off x="5383525" y="3973400"/>
            <a:ext cx="447000" cy="0"/>
          </a:xfrm>
          <a:prstGeom prst="straightConnector1">
            <a:avLst/>
          </a:prstGeom>
          <a:noFill/>
          <a:ln cap="flat" cmpd="sng" w="19050">
            <a:solidFill>
              <a:srgbClr val="78909C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31" name="Google Shape;1231;p72"/>
          <p:cNvSpPr/>
          <p:nvPr/>
        </p:nvSpPr>
        <p:spPr>
          <a:xfrm>
            <a:off x="4763725" y="3837900"/>
            <a:ext cx="778500" cy="2757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consolata"/>
                <a:ea typeface="Inconsolata"/>
                <a:cs typeface="Inconsolata"/>
                <a:sym typeface="Inconsolata"/>
              </a:rPr>
              <a:t>C2</a:t>
            </a:r>
            <a:endParaRPr sz="12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GitHub</a:t>
            </a:r>
            <a:r>
              <a:rPr lang="en">
                <a:solidFill>
                  <a:schemeClr val="dk1"/>
                </a:solidFill>
              </a:rPr>
              <a:t> Branches</a:t>
            </a:r>
            <a:endParaRPr/>
          </a:p>
        </p:txBody>
      </p:sp>
      <p:sp>
        <p:nvSpPr>
          <p:cNvPr id="1237" name="Google Shape;1237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simple cases, once we’ve finished working on the feature branch, we’ll be </a:t>
            </a:r>
            <a:br>
              <a:rPr lang="en"/>
            </a:br>
            <a:r>
              <a:rPr lang="en"/>
              <a:t>ready to merge it back into the master branch. Then we can get rid of the </a:t>
            </a:r>
            <a:br>
              <a:rPr lang="en"/>
            </a:br>
            <a:r>
              <a:rPr lang="en"/>
              <a:t>feature branch because the master branch will now contain all of the commit information.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9" name="Google Shape;1239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0" name="Google Shape;1240;p73"/>
          <p:cNvCxnSpPr/>
          <p:nvPr/>
        </p:nvCxnSpPr>
        <p:spPr>
          <a:xfrm rot="10800000">
            <a:off x="2459975" y="3566500"/>
            <a:ext cx="693000" cy="0"/>
          </a:xfrm>
          <a:prstGeom prst="straightConnector1">
            <a:avLst/>
          </a:prstGeom>
          <a:noFill/>
          <a:ln cap="flat" cmpd="sng" w="19050">
            <a:solidFill>
              <a:srgbClr val="78909C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41" name="Google Shape;1241;p73"/>
          <p:cNvCxnSpPr/>
          <p:nvPr/>
        </p:nvCxnSpPr>
        <p:spPr>
          <a:xfrm rot="10800000">
            <a:off x="3952175" y="3566500"/>
            <a:ext cx="724800" cy="0"/>
          </a:xfrm>
          <a:prstGeom prst="straightConnector1">
            <a:avLst/>
          </a:prstGeom>
          <a:noFill/>
          <a:ln cap="flat" cmpd="sng" w="19050">
            <a:solidFill>
              <a:srgbClr val="78909C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242" name="Google Shape;1242;p73"/>
          <p:cNvCxnSpPr/>
          <p:nvPr/>
        </p:nvCxnSpPr>
        <p:spPr>
          <a:xfrm rot="10800000">
            <a:off x="5192725" y="3044800"/>
            <a:ext cx="0" cy="339300"/>
          </a:xfrm>
          <a:prstGeom prst="straightConnector1">
            <a:avLst/>
          </a:prstGeom>
          <a:noFill/>
          <a:ln cap="flat" cmpd="sng" w="19050">
            <a:solidFill>
              <a:srgbClr val="78909C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43" name="Google Shape;1243;p73"/>
          <p:cNvSpPr/>
          <p:nvPr/>
        </p:nvSpPr>
        <p:spPr>
          <a:xfrm>
            <a:off x="3152975" y="3384100"/>
            <a:ext cx="1018200" cy="3648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C1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44" name="Google Shape;1244;p73"/>
          <p:cNvSpPr/>
          <p:nvPr/>
        </p:nvSpPr>
        <p:spPr>
          <a:xfrm>
            <a:off x="1628975" y="3384100"/>
            <a:ext cx="1018200" cy="3648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C0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45" name="Google Shape;1245;p73"/>
          <p:cNvSpPr txBox="1"/>
          <p:nvPr>
            <p:ph idx="1" type="subTitle"/>
          </p:nvPr>
        </p:nvSpPr>
        <p:spPr>
          <a:xfrm>
            <a:off x="4725025" y="2680000"/>
            <a:ext cx="935400" cy="36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consolata"/>
                <a:ea typeface="Inconsolata"/>
                <a:cs typeface="Inconsolata"/>
                <a:sym typeface="Inconsolata"/>
              </a:rPr>
              <a:t>master</a:t>
            </a:r>
            <a:endParaRPr>
              <a:solidFill>
                <a:schemeClr val="lt2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246" name="Google Shape;1246;p73"/>
          <p:cNvCxnSpPr>
            <a:stCxn id="1247" idx="1"/>
          </p:cNvCxnSpPr>
          <p:nvPr/>
        </p:nvCxnSpPr>
        <p:spPr>
          <a:xfrm rot="10800000">
            <a:off x="5660375" y="3566500"/>
            <a:ext cx="540600" cy="0"/>
          </a:xfrm>
          <a:prstGeom prst="straightConnector1">
            <a:avLst/>
          </a:prstGeom>
          <a:noFill/>
          <a:ln cap="flat" cmpd="sng" w="19050">
            <a:solidFill>
              <a:srgbClr val="78909C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47" name="Google Shape;1247;p73"/>
          <p:cNvSpPr/>
          <p:nvPr/>
        </p:nvSpPr>
        <p:spPr>
          <a:xfrm>
            <a:off x="6200975" y="3384100"/>
            <a:ext cx="1018200" cy="3648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C1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1248" name="Google Shape;1248;p73"/>
          <p:cNvCxnSpPr/>
          <p:nvPr/>
        </p:nvCxnSpPr>
        <p:spPr>
          <a:xfrm>
            <a:off x="6668675" y="3748900"/>
            <a:ext cx="0" cy="502500"/>
          </a:xfrm>
          <a:prstGeom prst="straightConnector1">
            <a:avLst/>
          </a:prstGeom>
          <a:noFill/>
          <a:ln cap="flat" cmpd="sng" w="19050">
            <a:solidFill>
              <a:srgbClr val="78909C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1249" name="Google Shape;1249;p73"/>
          <p:cNvSpPr txBox="1"/>
          <p:nvPr>
            <p:ph idx="2" type="subTitle"/>
          </p:nvPr>
        </p:nvSpPr>
        <p:spPr>
          <a:xfrm>
            <a:off x="6200975" y="4127800"/>
            <a:ext cx="935400" cy="364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Inconsolata"/>
                <a:ea typeface="Inconsolata"/>
                <a:cs typeface="Inconsolata"/>
                <a:sym typeface="Inconsolata"/>
              </a:rPr>
              <a:t>master</a:t>
            </a:r>
            <a:endParaRPr>
              <a:solidFill>
                <a:schemeClr val="lt2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50" name="Google Shape;1250;p73"/>
          <p:cNvSpPr/>
          <p:nvPr/>
        </p:nvSpPr>
        <p:spPr>
          <a:xfrm>
            <a:off x="4676975" y="3384100"/>
            <a:ext cx="1018200" cy="3648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consolata"/>
                <a:ea typeface="Inconsolata"/>
                <a:cs typeface="Inconsolata"/>
                <a:sym typeface="Inconsolata"/>
              </a:rPr>
              <a:t>C2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74"/>
          <p:cNvSpPr txBox="1"/>
          <p:nvPr>
            <p:ph type="title"/>
          </p:nvPr>
        </p:nvSpPr>
        <p:spPr>
          <a:xfrm>
            <a:off x="2544050" y="1389325"/>
            <a:ext cx="5770200" cy="25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Branching may not seem that important now. However, it is foundational for more complex workflows and for working with other people on the same project. For now, </a:t>
            </a:r>
            <a:r>
              <a:rPr b="1" lang="en" sz="2000"/>
              <a:t>remember that branching is a useful way to work on separate parts of the project at the same time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6" name="Google Shape;1256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7" name="Google Shape;1257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75"/>
          <p:cNvSpPr txBox="1"/>
          <p:nvPr>
            <p:ph type="title"/>
          </p:nvPr>
        </p:nvSpPr>
        <p:spPr>
          <a:xfrm>
            <a:off x="274350" y="20680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</a:t>
            </a:r>
            <a:r>
              <a:rPr lang="en"/>
              <a:t>Remote Repositories</a:t>
            </a:r>
            <a:endParaRPr/>
          </a:p>
        </p:txBody>
      </p:sp>
      <p:sp>
        <p:nvSpPr>
          <p:cNvPr id="1263" name="Google Shape;1263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4" name="Google Shape;1264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9" name="Google Shape;1269;p76"/>
          <p:cNvCxnSpPr/>
          <p:nvPr/>
        </p:nvCxnSpPr>
        <p:spPr>
          <a:xfrm rot="10800000">
            <a:off x="5201100" y="2737875"/>
            <a:ext cx="405000" cy="86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70" name="Google Shape;1270;p76"/>
          <p:cNvCxnSpPr/>
          <p:nvPr/>
        </p:nvCxnSpPr>
        <p:spPr>
          <a:xfrm flipH="1" rot="10800000">
            <a:off x="3572025" y="2737875"/>
            <a:ext cx="405000" cy="865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71" name="Google Shape;1271;p76"/>
          <p:cNvCxnSpPr/>
          <p:nvPr/>
        </p:nvCxnSpPr>
        <p:spPr>
          <a:xfrm rot="10800000">
            <a:off x="5826250" y="2370013"/>
            <a:ext cx="2227500" cy="109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72" name="Google Shape;1272;p76"/>
          <p:cNvCxnSpPr/>
          <p:nvPr/>
        </p:nvCxnSpPr>
        <p:spPr>
          <a:xfrm flipH="1" rot="10800000">
            <a:off x="1056175" y="2438300"/>
            <a:ext cx="2227500" cy="109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73" name="Google Shape;1273;p76"/>
          <p:cNvSpPr/>
          <p:nvPr/>
        </p:nvSpPr>
        <p:spPr>
          <a:xfrm>
            <a:off x="3410400" y="1579900"/>
            <a:ext cx="2323200" cy="10152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GitHub Remote Repositories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6" name="Google Shape;1276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far, we’ve been talking only about the </a:t>
            </a:r>
            <a:r>
              <a:rPr i="1" lang="en"/>
              <a:t>local</a:t>
            </a:r>
            <a:r>
              <a:rPr lang="en"/>
              <a:t> environment—that is, a </a:t>
            </a:r>
            <a:r>
              <a:rPr i="1" lang="en"/>
              <a:t>local repository</a:t>
            </a:r>
            <a:r>
              <a:rPr lang="en"/>
              <a:t> on your computer</a:t>
            </a:r>
            <a:endParaRPr/>
          </a:p>
        </p:txBody>
      </p:sp>
      <p:pic>
        <p:nvPicPr>
          <p:cNvPr id="1278" name="Google Shape;127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019" y="1629753"/>
            <a:ext cx="519164" cy="614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9" name="Google Shape;127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9193" y="1629753"/>
            <a:ext cx="926803" cy="614458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76"/>
          <p:cNvSpPr txBox="1"/>
          <p:nvPr/>
        </p:nvSpPr>
        <p:spPr>
          <a:xfrm>
            <a:off x="4553950" y="1684550"/>
            <a:ext cx="5946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consolata"/>
                <a:ea typeface="Inconsolata"/>
                <a:cs typeface="Inconsolata"/>
                <a:sym typeface="Inconsolata"/>
              </a:rPr>
              <a:t>&lt;/&gt;</a:t>
            </a:r>
            <a:endParaRPr sz="18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281" name="Google Shape;1281;p76"/>
          <p:cNvSpPr txBox="1"/>
          <p:nvPr/>
        </p:nvSpPr>
        <p:spPr>
          <a:xfrm>
            <a:off x="3155100" y="2193025"/>
            <a:ext cx="2785800" cy="1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Remote repository on GitHub.com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82" name="Google Shape;1282;p76"/>
          <p:cNvGrpSpPr/>
          <p:nvPr/>
        </p:nvGrpSpPr>
        <p:grpSpPr>
          <a:xfrm>
            <a:off x="-121875" y="3428375"/>
            <a:ext cx="2785800" cy="1254600"/>
            <a:chOff x="-121875" y="3504575"/>
            <a:chExt cx="2785800" cy="1254600"/>
          </a:xfrm>
        </p:grpSpPr>
        <p:sp>
          <p:nvSpPr>
            <p:cNvPr id="1283" name="Google Shape;1283;p76"/>
            <p:cNvSpPr/>
            <p:nvPr/>
          </p:nvSpPr>
          <p:spPr>
            <a:xfrm>
              <a:off x="408950" y="3504575"/>
              <a:ext cx="1798500" cy="12546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84" name="Google Shape;1284;p7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1044" y="3824653"/>
              <a:ext cx="519164" cy="614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5" name="Google Shape;1285;p7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72218" y="3824653"/>
              <a:ext cx="926803" cy="614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6" name="Google Shape;1286;p76"/>
            <p:cNvSpPr txBox="1"/>
            <p:nvPr/>
          </p:nvSpPr>
          <p:spPr>
            <a:xfrm>
              <a:off x="1276975" y="3879450"/>
              <a:ext cx="594600" cy="2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Inconsolata"/>
                  <a:ea typeface="Inconsolata"/>
                  <a:cs typeface="Inconsolata"/>
                  <a:sym typeface="Inconsolata"/>
                </a:rPr>
                <a:t>&lt;/&gt;</a:t>
              </a:r>
              <a:endParaRPr sz="1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87" name="Google Shape;1287;p76"/>
            <p:cNvSpPr txBox="1"/>
            <p:nvPr/>
          </p:nvSpPr>
          <p:spPr>
            <a:xfrm>
              <a:off x="-121875" y="4387925"/>
              <a:ext cx="2785800" cy="1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Local clone of repository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8" name="Google Shape;1288;p76"/>
            <p:cNvSpPr txBox="1"/>
            <p:nvPr/>
          </p:nvSpPr>
          <p:spPr>
            <a:xfrm>
              <a:off x="591050" y="3514650"/>
              <a:ext cx="15075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Engineer's Machine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89" name="Google Shape;1289;p76"/>
          <p:cNvGrpSpPr/>
          <p:nvPr/>
        </p:nvGrpSpPr>
        <p:grpSpPr>
          <a:xfrm>
            <a:off x="1917600" y="3425952"/>
            <a:ext cx="2785800" cy="1254600"/>
            <a:chOff x="-121875" y="3504575"/>
            <a:chExt cx="2785800" cy="1254600"/>
          </a:xfrm>
        </p:grpSpPr>
        <p:sp>
          <p:nvSpPr>
            <p:cNvPr id="1290" name="Google Shape;1290;p76"/>
            <p:cNvSpPr/>
            <p:nvPr/>
          </p:nvSpPr>
          <p:spPr>
            <a:xfrm>
              <a:off x="408950" y="3504575"/>
              <a:ext cx="1798500" cy="12546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91" name="Google Shape;1291;p7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1044" y="3824653"/>
              <a:ext cx="519164" cy="614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2" name="Google Shape;1292;p7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72218" y="3824653"/>
              <a:ext cx="926803" cy="614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3" name="Google Shape;1293;p76"/>
            <p:cNvSpPr txBox="1"/>
            <p:nvPr/>
          </p:nvSpPr>
          <p:spPr>
            <a:xfrm>
              <a:off x="1276975" y="3879450"/>
              <a:ext cx="594600" cy="2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Inconsolata"/>
                  <a:ea typeface="Inconsolata"/>
                  <a:cs typeface="Inconsolata"/>
                  <a:sym typeface="Inconsolata"/>
                </a:rPr>
                <a:t>&lt;/&gt;</a:t>
              </a:r>
              <a:endParaRPr sz="1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294" name="Google Shape;1294;p76"/>
            <p:cNvSpPr txBox="1"/>
            <p:nvPr/>
          </p:nvSpPr>
          <p:spPr>
            <a:xfrm>
              <a:off x="-121875" y="4387925"/>
              <a:ext cx="2785800" cy="1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Local clone of repository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5" name="Google Shape;1295;p76"/>
            <p:cNvSpPr txBox="1"/>
            <p:nvPr/>
          </p:nvSpPr>
          <p:spPr>
            <a:xfrm>
              <a:off x="591050" y="3514650"/>
              <a:ext cx="15075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Engineer's Machine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96" name="Google Shape;1296;p76"/>
          <p:cNvGrpSpPr/>
          <p:nvPr/>
        </p:nvGrpSpPr>
        <p:grpSpPr>
          <a:xfrm>
            <a:off x="3977025" y="3419231"/>
            <a:ext cx="2785800" cy="1254600"/>
            <a:chOff x="-121875" y="3504575"/>
            <a:chExt cx="2785800" cy="1254600"/>
          </a:xfrm>
        </p:grpSpPr>
        <p:sp>
          <p:nvSpPr>
            <p:cNvPr id="1297" name="Google Shape;1297;p76"/>
            <p:cNvSpPr/>
            <p:nvPr/>
          </p:nvSpPr>
          <p:spPr>
            <a:xfrm>
              <a:off x="408950" y="3504575"/>
              <a:ext cx="1798500" cy="12546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98" name="Google Shape;1298;p7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1044" y="3824653"/>
              <a:ext cx="519164" cy="614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9" name="Google Shape;1299;p7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72218" y="3824653"/>
              <a:ext cx="926803" cy="614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0" name="Google Shape;1300;p76"/>
            <p:cNvSpPr txBox="1"/>
            <p:nvPr/>
          </p:nvSpPr>
          <p:spPr>
            <a:xfrm>
              <a:off x="1276975" y="3879450"/>
              <a:ext cx="594600" cy="2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Inconsolata"/>
                  <a:ea typeface="Inconsolata"/>
                  <a:cs typeface="Inconsolata"/>
                  <a:sym typeface="Inconsolata"/>
                </a:rPr>
                <a:t>&lt;/&gt;</a:t>
              </a:r>
              <a:endParaRPr sz="1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301" name="Google Shape;1301;p76"/>
            <p:cNvSpPr txBox="1"/>
            <p:nvPr/>
          </p:nvSpPr>
          <p:spPr>
            <a:xfrm>
              <a:off x="-121875" y="4387925"/>
              <a:ext cx="2785800" cy="1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Local clone of repository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2" name="Google Shape;1302;p76"/>
            <p:cNvSpPr txBox="1"/>
            <p:nvPr/>
          </p:nvSpPr>
          <p:spPr>
            <a:xfrm>
              <a:off x="591050" y="3514650"/>
              <a:ext cx="15075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Engineer's Machine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03" name="Google Shape;1303;p76"/>
          <p:cNvGrpSpPr/>
          <p:nvPr/>
        </p:nvGrpSpPr>
        <p:grpSpPr>
          <a:xfrm>
            <a:off x="6016500" y="3416808"/>
            <a:ext cx="2785800" cy="1254600"/>
            <a:chOff x="-121875" y="3504575"/>
            <a:chExt cx="2785800" cy="1254600"/>
          </a:xfrm>
        </p:grpSpPr>
        <p:sp>
          <p:nvSpPr>
            <p:cNvPr id="1304" name="Google Shape;1304;p76"/>
            <p:cNvSpPr/>
            <p:nvPr/>
          </p:nvSpPr>
          <p:spPr>
            <a:xfrm>
              <a:off x="408950" y="3504575"/>
              <a:ext cx="1798500" cy="12546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05" name="Google Shape;1305;p7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1044" y="3824653"/>
              <a:ext cx="519164" cy="614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6" name="Google Shape;1306;p7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72218" y="3824653"/>
              <a:ext cx="926803" cy="6144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7" name="Google Shape;1307;p76"/>
            <p:cNvSpPr txBox="1"/>
            <p:nvPr/>
          </p:nvSpPr>
          <p:spPr>
            <a:xfrm>
              <a:off x="1276975" y="3879450"/>
              <a:ext cx="594600" cy="29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Inconsolata"/>
                  <a:ea typeface="Inconsolata"/>
                  <a:cs typeface="Inconsolata"/>
                  <a:sym typeface="Inconsolata"/>
                </a:rPr>
                <a:t>&lt;/&gt;</a:t>
              </a:r>
              <a:endParaRPr sz="1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308" name="Google Shape;1308;p76"/>
            <p:cNvSpPr txBox="1"/>
            <p:nvPr/>
          </p:nvSpPr>
          <p:spPr>
            <a:xfrm>
              <a:off x="-121875" y="4387925"/>
              <a:ext cx="2785800" cy="1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Local clone of repository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9" name="Google Shape;1309;p76"/>
            <p:cNvSpPr txBox="1"/>
            <p:nvPr/>
          </p:nvSpPr>
          <p:spPr>
            <a:xfrm>
              <a:off x="591050" y="3514650"/>
              <a:ext cx="1507500" cy="36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"/>
                  <a:ea typeface="Roboto"/>
                  <a:cs typeface="Roboto"/>
                  <a:sym typeface="Roboto"/>
                </a:rPr>
                <a:t>Engineer's Machine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Systems in General</a:t>
            </a:r>
            <a:endParaRPr/>
          </a:p>
        </p:txBody>
      </p:sp>
      <p:sp>
        <p:nvSpPr>
          <p:cNvPr id="1061" name="Google Shape;1061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Git</a:t>
            </a:r>
            <a:endParaRPr sz="2400"/>
          </a:p>
        </p:txBody>
      </p:sp>
      <p:sp>
        <p:nvSpPr>
          <p:cNvPr id="1062" name="Google Shape;1062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3" name="Google Shape;1063;p59"/>
          <p:cNvSpPr txBox="1"/>
          <p:nvPr>
            <p:ph idx="3" type="subTitle"/>
          </p:nvPr>
        </p:nvSpPr>
        <p:spPr>
          <a:xfrm>
            <a:off x="724275" y="1459495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Commits</a:t>
            </a:r>
            <a:endParaRPr b="1" sz="1800"/>
          </a:p>
          <a:p>
            <a:pPr indent="-205740" lvl="0" marL="32004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Big picture</a:t>
            </a:r>
            <a:endParaRPr sz="1800"/>
          </a:p>
          <a:p>
            <a:pPr indent="-205740" lvl="0" marL="32004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Char char="●"/>
            </a:pPr>
            <a:r>
              <a:rPr lang="en" sz="1800"/>
              <a:t>How-to</a:t>
            </a:r>
            <a:endParaRPr sz="1800"/>
          </a:p>
        </p:txBody>
      </p:sp>
      <p:sp>
        <p:nvSpPr>
          <p:cNvPr id="1064" name="Google Shape;1064;p59"/>
          <p:cNvSpPr txBox="1"/>
          <p:nvPr>
            <p:ph idx="4" type="subTitle"/>
          </p:nvPr>
        </p:nvSpPr>
        <p:spPr>
          <a:xfrm>
            <a:off x="3572250" y="1459495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Branching</a:t>
            </a:r>
            <a:endParaRPr b="1" sz="1800"/>
          </a:p>
          <a:p>
            <a:pPr indent="-205740" lvl="0" marL="32004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Big picture</a:t>
            </a:r>
            <a:endParaRPr sz="1800"/>
          </a:p>
          <a:p>
            <a:pPr indent="-205740" lvl="0" marL="32004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800"/>
              <a:buChar char="●"/>
            </a:pPr>
            <a:r>
              <a:rPr lang="en" sz="1800"/>
              <a:t>How-to</a:t>
            </a:r>
            <a:endParaRPr sz="1800"/>
          </a:p>
        </p:txBody>
      </p:sp>
      <p:sp>
        <p:nvSpPr>
          <p:cNvPr id="1065" name="Google Shape;1065;p59"/>
          <p:cNvSpPr txBox="1"/>
          <p:nvPr>
            <p:ph idx="5" type="subTitle"/>
          </p:nvPr>
        </p:nvSpPr>
        <p:spPr>
          <a:xfrm>
            <a:off x="6401175" y="1460245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Remote Repositories</a:t>
            </a:r>
            <a:endParaRPr b="1" sz="1800"/>
          </a:p>
          <a:p>
            <a:pPr indent="-205740" lvl="0" marL="32004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Big picture</a:t>
            </a:r>
            <a:endParaRPr sz="1800"/>
          </a:p>
          <a:p>
            <a:pPr indent="-205740" lvl="0" marL="32004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How-to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066" name="Google Shape;106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77"/>
          <p:cNvSpPr txBox="1"/>
          <p:nvPr>
            <p:ph type="title"/>
          </p:nvPr>
        </p:nvSpPr>
        <p:spPr>
          <a:xfrm>
            <a:off x="2544050" y="1389325"/>
            <a:ext cx="5770200" cy="25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Git really starts to shine when you have multiple workers on their own machines trying to sync code to a </a:t>
            </a:r>
            <a:r>
              <a:rPr b="1" i="1" lang="en" sz="2000"/>
              <a:t>remote repository</a:t>
            </a: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 that is hosted on another machine accessible to everybody </a:t>
            </a:r>
            <a:br>
              <a:rPr lang="en" sz="2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(e.g., on the Internet or some other network).</a:t>
            </a:r>
            <a:endParaRPr b="1" sz="2000"/>
          </a:p>
        </p:txBody>
      </p:sp>
      <p:sp>
        <p:nvSpPr>
          <p:cNvPr id="1315" name="Google Shape;1315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6" name="Google Shape;1316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GitHub Remote Repositories</a:t>
            </a:r>
            <a:endParaRPr/>
          </a:p>
        </p:txBody>
      </p:sp>
      <p:sp>
        <p:nvSpPr>
          <p:cNvPr id="1322" name="Google Shape;1322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3" name="Google Shape;1323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many workflows, the remote repository serves as an even-more-central master branch. A typical workflow consists of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Sync your local repo with the remote repo to get the </a:t>
            </a:r>
            <a:br>
              <a:rPr lang="en"/>
            </a:br>
            <a:r>
              <a:rPr lang="en"/>
              <a:t>most up-to-date version of the code.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Create a feature branch.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Do some work.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Commit your changes.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Merge your feature branch into your local master.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i="1" lang="en"/>
              <a:t>Push</a:t>
            </a:r>
            <a:r>
              <a:rPr lang="en"/>
              <a:t> your local master to the remote master.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Now everyone has access to the code you just wrote.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0" name="Google Shape;1330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79"/>
          <p:cNvSpPr txBox="1"/>
          <p:nvPr>
            <p:ph type="title"/>
          </p:nvPr>
        </p:nvSpPr>
        <p:spPr>
          <a:xfrm>
            <a:off x="237100" y="23170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Additional Git and GitHub Resources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Git-scm.com</a:t>
            </a:r>
            <a:endParaRPr sz="24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Recompilermag.com</a:t>
            </a:r>
            <a:endParaRPr sz="24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0000FF"/>
                </a:solidFill>
                <a:latin typeface="Roboto Light"/>
                <a:ea typeface="Roboto Light"/>
                <a:cs typeface="Roboto Light"/>
                <a:sym typeface="Roboto Light"/>
                <a:hlinkClick r:id="rId5"/>
              </a:rPr>
              <a:t>slideshare.net</a:t>
            </a:r>
            <a:endParaRPr sz="2400">
              <a:solidFill>
                <a:srgbClr val="0000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32" name="Google Shape;1332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9738" y="594200"/>
            <a:ext cx="1744524" cy="174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Systems</a:t>
            </a:r>
            <a:endParaRPr/>
          </a:p>
        </p:txBody>
      </p:sp>
      <p:sp>
        <p:nvSpPr>
          <p:cNvPr id="1072" name="Google Shape;1072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3" name="Google Shape;1073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Problem: Keeping Track of Work History Is Hard!</a:t>
            </a:r>
            <a:endParaRPr/>
          </a:p>
        </p:txBody>
      </p:sp>
      <p:sp>
        <p:nvSpPr>
          <p:cNvPr id="1079" name="Google Shape;1079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0" name="Google Shape;108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Worse when you consider that:</a:t>
            </a:r>
            <a:endParaRPr/>
          </a:p>
        </p:txBody>
      </p:sp>
      <p:sp>
        <p:nvSpPr>
          <p:cNvPr id="1082" name="Google Shape;1082;p6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61"/>
          <p:cNvSpPr txBox="1"/>
          <p:nvPr>
            <p:ph idx="1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People may need to work on something at the same time</a:t>
            </a:r>
            <a:endParaRPr/>
          </a:p>
        </p:txBody>
      </p:sp>
      <p:sp>
        <p:nvSpPr>
          <p:cNvPr id="1084" name="Google Shape;1084;p6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6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61"/>
          <p:cNvSpPr txBox="1"/>
          <p:nvPr>
            <p:ph idx="2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often in different locations</a:t>
            </a:r>
            <a:endParaRPr/>
          </a:p>
        </p:txBody>
      </p:sp>
      <p:sp>
        <p:nvSpPr>
          <p:cNvPr id="1087" name="Google Shape;1087;p61"/>
          <p:cNvSpPr txBox="1"/>
          <p:nvPr>
            <p:ph idx="3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the lifetime of a project, it may not even be the same people</a:t>
            </a:r>
            <a:endParaRPr/>
          </a:p>
        </p:txBody>
      </p:sp>
      <p:pic>
        <p:nvPicPr>
          <p:cNvPr id="1088" name="Google Shape;1088;p6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6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6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7225" y="2933600"/>
            <a:ext cx="2656775" cy="19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62"/>
          <p:cNvSpPr txBox="1"/>
          <p:nvPr>
            <p:ph type="title"/>
          </p:nvPr>
        </p:nvSpPr>
        <p:spPr>
          <a:xfrm>
            <a:off x="607025" y="2164675"/>
            <a:ext cx="79719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oboto Light"/>
                <a:ea typeface="Roboto Light"/>
                <a:cs typeface="Roboto Light"/>
                <a:sym typeface="Roboto Light"/>
              </a:rPr>
              <a:t>Version control systems are software that help you track changes you make in your code over time. As you edit your code, you tell the version control system to take a snapshot of your files. The version control system saves that snapshot permanently so you can recall it later if you need it.</a:t>
            </a:r>
            <a:endParaRPr sz="2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2200">
                <a:latin typeface="Roboto Light"/>
                <a:ea typeface="Roboto Light"/>
                <a:cs typeface="Roboto Light"/>
                <a:sym typeface="Roboto Light"/>
              </a:rPr>
              <a:t>—</a:t>
            </a:r>
            <a:r>
              <a:rPr i="1" lang="en" sz="2200">
                <a:latin typeface="Roboto Light"/>
                <a:ea typeface="Roboto Light"/>
                <a:cs typeface="Roboto Light"/>
                <a:sym typeface="Roboto Light"/>
              </a:rPr>
              <a:t>Microsoft</a:t>
            </a:r>
            <a:endParaRPr i="1" sz="2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97" name="Google Shape;1097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8" name="Google Shape;1098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9" name="Google Shape;10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187" y="627775"/>
            <a:ext cx="1731625" cy="15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r>
              <a:rPr lang="en"/>
              <a:t> Commits</a:t>
            </a:r>
            <a:endParaRPr/>
          </a:p>
        </p:txBody>
      </p:sp>
      <p:sp>
        <p:nvSpPr>
          <p:cNvPr id="1105" name="Google Shape;1105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6" name="Google Shape;1106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works in commits</a:t>
            </a:r>
            <a:endParaRPr/>
          </a:p>
        </p:txBody>
      </p:sp>
      <p:sp>
        <p:nvSpPr>
          <p:cNvPr id="1108" name="Google Shape;1108;p63"/>
          <p:cNvSpPr txBox="1"/>
          <p:nvPr>
            <p:ph idx="3" type="subTitle"/>
          </p:nvPr>
        </p:nvSpPr>
        <p:spPr>
          <a:xfrm>
            <a:off x="724275" y="1459495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</a:t>
            </a:r>
            <a:r>
              <a:rPr lang="en"/>
              <a:t>thinks</a:t>
            </a:r>
            <a:r>
              <a:rPr lang="en"/>
              <a:t> of project history as a series of snapshots or checkpoints. The Git term for this is </a:t>
            </a:r>
            <a:r>
              <a:rPr b="1" lang="en"/>
              <a:t>commits</a:t>
            </a:r>
            <a:r>
              <a:rPr lang="en"/>
              <a:t>.</a:t>
            </a:r>
            <a:endParaRPr/>
          </a:p>
        </p:txBody>
      </p:sp>
      <p:sp>
        <p:nvSpPr>
          <p:cNvPr id="1109" name="Google Shape;1109;p63"/>
          <p:cNvSpPr txBox="1"/>
          <p:nvPr>
            <p:ph idx="4" type="subTitle"/>
          </p:nvPr>
        </p:nvSpPr>
        <p:spPr>
          <a:xfrm>
            <a:off x="3572250" y="1459495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you’re ready to save your work, it’s said that you can “make a commit,” “commit your files,” or just “commit.” Think of this as taking a snapshot of your entire project, aka </a:t>
            </a:r>
            <a:r>
              <a:rPr i="1" lang="en"/>
              <a:t>repository</a:t>
            </a:r>
            <a:r>
              <a:rPr lang="en"/>
              <a:t>.</a:t>
            </a:r>
            <a:endParaRPr/>
          </a:p>
        </p:txBody>
      </p:sp>
      <p:sp>
        <p:nvSpPr>
          <p:cNvPr id="1110" name="Google Shape;1110;p63"/>
          <p:cNvSpPr txBox="1"/>
          <p:nvPr>
            <p:ph idx="5" type="subTitle"/>
          </p:nvPr>
        </p:nvSpPr>
        <p:spPr>
          <a:xfrm>
            <a:off x="6401175" y="1460245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future, you can always go back to previous commits, no matter what you’ve done to your code in the meantime.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64"/>
          <p:cNvSpPr txBox="1"/>
          <p:nvPr>
            <p:ph type="title"/>
          </p:nvPr>
        </p:nvSpPr>
        <p:spPr>
          <a:xfrm>
            <a:off x="237100" y="2850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1116" name="Google Shape;111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7" name="Google Shape;1117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8" name="Google Shape;111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613" y="905550"/>
            <a:ext cx="2012274" cy="201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64"/>
          <p:cNvSpPr txBox="1"/>
          <p:nvPr/>
        </p:nvSpPr>
        <p:spPr>
          <a:xfrm>
            <a:off x="1431600" y="3683538"/>
            <a:ext cx="62808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Git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is a version control system. For our class, we will be using 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GitHub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as the hosting service for our Git repositories.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Git on </a:t>
            </a:r>
            <a:r>
              <a:rPr lang="en"/>
              <a:t>GitHub</a:t>
            </a:r>
            <a:endParaRPr/>
          </a:p>
        </p:txBody>
      </p:sp>
      <p:sp>
        <p:nvSpPr>
          <p:cNvPr id="1125" name="Google Shape;1125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6" name="Google Shape;1126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It’s not this bad, but Git </a:t>
            </a:r>
            <a:r>
              <a:rPr i="1" lang="en"/>
              <a:t>is</a:t>
            </a:r>
            <a:r>
              <a:rPr lang="en"/>
              <a:t> known for having a bit of a learning curve.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8" name="Google Shape;112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244" y="1193175"/>
            <a:ext cx="5855513" cy="3571075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6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r>
              <a:rPr lang="en"/>
              <a:t> Commits</a:t>
            </a:r>
            <a:endParaRPr/>
          </a:p>
        </p:txBody>
      </p:sp>
      <p:sp>
        <p:nvSpPr>
          <p:cNvPr id="1134" name="Google Shape;1134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5" name="Google Shape;1135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